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58" r:id="rId4"/>
    <p:sldId id="259" r:id="rId5"/>
    <p:sldId id="262" r:id="rId6"/>
    <p:sldId id="263" r:id="rId7"/>
    <p:sldId id="264" r:id="rId8"/>
    <p:sldId id="265" r:id="rId9"/>
    <p:sldId id="266" r:id="rId10"/>
    <p:sldId id="267" r:id="rId11"/>
    <p:sldId id="268" r:id="rId12"/>
    <p:sldId id="269" r:id="rId13"/>
    <p:sldId id="260" r:id="rId14"/>
    <p:sldId id="261" r:id="rId15"/>
  </p:sldIdLst>
  <p:sldSz cx="12192000" cy="6858000"/>
  <p:notesSz cx="6858000" cy="9144000"/>
  <p:defaultText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BF68EC-C9F8-B443-83A0-5CF35E7C5CAE}" v="103" dt="2023-10-03T07:49:25.7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95"/>
    <p:restoredTop sz="87040"/>
  </p:normalViewPr>
  <p:slideViewPr>
    <p:cSldViewPr snapToGrid="0" showGuides="1">
      <p:cViewPr varScale="1">
        <p:scale>
          <a:sx n="93" d="100"/>
          <a:sy n="93" d="100"/>
        </p:scale>
        <p:origin x="1040"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ED5C77-FFB5-1646-A59C-EB81A01B697E}" type="datetimeFigureOut">
              <a:rPr lang="en-ES" smtClean="0"/>
              <a:t>03/10/2023</a:t>
            </a:fld>
            <a:endParaRPr lang="en-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7CCE0F-9959-7F42-AF48-4581D1F88C3F}" type="slidenum">
              <a:rPr lang="en-ES" smtClean="0"/>
              <a:t>‹#›</a:t>
            </a:fld>
            <a:endParaRPr lang="en-ES"/>
          </a:p>
        </p:txBody>
      </p:sp>
    </p:spTree>
    <p:extLst>
      <p:ext uri="{BB962C8B-B14F-4D97-AF65-F5344CB8AC3E}">
        <p14:creationId xmlns:p14="http://schemas.microsoft.com/office/powerpoint/2010/main" val="1291724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ES" dirty="0"/>
              <a:t>El hecho de que sea sostenible nos hace pensar que lo que tenemos en la actualidad no es un socioecosistema. El concepto es teórico. Igual que el concepto de ecosistema. La diferencia es que, para nosotros, ese socioecosistema es una meta que alcanzar.</a:t>
            </a:r>
          </a:p>
          <a:p>
            <a:endParaRPr lang="en-ES" dirty="0"/>
          </a:p>
          <a:p>
            <a:r>
              <a:rPr lang="en-GB" dirty="0"/>
              <a:t>El </a:t>
            </a:r>
            <a:r>
              <a:rPr lang="en-GB" dirty="0" err="1"/>
              <a:t>hecho</a:t>
            </a:r>
            <a:r>
              <a:rPr lang="en-GB" dirty="0"/>
              <a:t> de que </a:t>
            </a:r>
            <a:r>
              <a:rPr lang="en-GB" dirty="0" err="1"/>
              <a:t>ahora</a:t>
            </a:r>
            <a:r>
              <a:rPr lang="en-GB" dirty="0"/>
              <a:t> no </a:t>
            </a:r>
            <a:r>
              <a:rPr lang="en-GB" dirty="0" err="1"/>
              <a:t>podamos</a:t>
            </a:r>
            <a:r>
              <a:rPr lang="en-GB" dirty="0"/>
              <a:t> </a:t>
            </a:r>
            <a:r>
              <a:rPr lang="en-GB" dirty="0" err="1"/>
              <a:t>ver</a:t>
            </a:r>
            <a:r>
              <a:rPr lang="en-GB" dirty="0"/>
              <a:t> </a:t>
            </a:r>
            <a:r>
              <a:rPr lang="en-GB" dirty="0" err="1"/>
              <a:t>socioecosistemas</a:t>
            </a:r>
            <a:r>
              <a:rPr lang="en-GB" dirty="0"/>
              <a:t> no </a:t>
            </a:r>
            <a:r>
              <a:rPr lang="en-GB" dirty="0" err="1"/>
              <a:t>quiere</a:t>
            </a:r>
            <a:r>
              <a:rPr lang="en-GB" dirty="0"/>
              <a:t> </a:t>
            </a:r>
            <a:r>
              <a:rPr lang="en-GB" dirty="0" err="1"/>
              <a:t>decir</a:t>
            </a:r>
            <a:r>
              <a:rPr lang="en-GB" dirty="0"/>
              <a:t> que no </a:t>
            </a:r>
            <a:r>
              <a:rPr lang="en-GB" dirty="0" err="1"/>
              <a:t>los</a:t>
            </a:r>
            <a:r>
              <a:rPr lang="en-GB" dirty="0"/>
              <a:t> </a:t>
            </a:r>
            <a:r>
              <a:rPr lang="en-GB" dirty="0" err="1"/>
              <a:t>hubiera</a:t>
            </a:r>
            <a:r>
              <a:rPr lang="en-GB" dirty="0"/>
              <a:t> </a:t>
            </a:r>
            <a:r>
              <a:rPr lang="en-GB" dirty="0" err="1"/>
              <a:t>en</a:t>
            </a:r>
            <a:r>
              <a:rPr lang="en-GB" dirty="0"/>
              <a:t> </a:t>
            </a:r>
            <a:r>
              <a:rPr lang="en-GB" dirty="0" err="1"/>
              <a:t>el</a:t>
            </a:r>
            <a:r>
              <a:rPr lang="en-GB" dirty="0"/>
              <a:t> </a:t>
            </a:r>
            <a:r>
              <a:rPr lang="en-GB" dirty="0" err="1"/>
              <a:t>pasado</a:t>
            </a:r>
            <a:r>
              <a:rPr lang="en-GB" dirty="0"/>
              <a:t>…</a:t>
            </a:r>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2</a:t>
            </a:fld>
            <a:endParaRPr lang="en-ES"/>
          </a:p>
        </p:txBody>
      </p:sp>
    </p:spTree>
    <p:extLst>
      <p:ext uri="{BB962C8B-B14F-4D97-AF65-F5344CB8AC3E}">
        <p14:creationId xmlns:p14="http://schemas.microsoft.com/office/powerpoint/2010/main" val="597870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11</a:t>
            </a:fld>
            <a:endParaRPr lang="en-ES"/>
          </a:p>
        </p:txBody>
      </p:sp>
    </p:spTree>
    <p:extLst>
      <p:ext uri="{BB962C8B-B14F-4D97-AF65-F5344CB8AC3E}">
        <p14:creationId xmlns:p14="http://schemas.microsoft.com/office/powerpoint/2010/main" val="2056330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12</a:t>
            </a:fld>
            <a:endParaRPr lang="en-ES"/>
          </a:p>
        </p:txBody>
      </p:sp>
    </p:spTree>
    <p:extLst>
      <p:ext uri="{BB962C8B-B14F-4D97-AF65-F5344CB8AC3E}">
        <p14:creationId xmlns:p14="http://schemas.microsoft.com/office/powerpoint/2010/main" val="227540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13</a:t>
            </a:fld>
            <a:endParaRPr lang="en-ES"/>
          </a:p>
        </p:txBody>
      </p:sp>
    </p:spTree>
    <p:extLst>
      <p:ext uri="{BB962C8B-B14F-4D97-AF65-F5344CB8AC3E}">
        <p14:creationId xmlns:p14="http://schemas.microsoft.com/office/powerpoint/2010/main" val="21447599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14</a:t>
            </a:fld>
            <a:endParaRPr lang="en-ES"/>
          </a:p>
        </p:txBody>
      </p:sp>
    </p:spTree>
    <p:extLst>
      <p:ext uri="{BB962C8B-B14F-4D97-AF65-F5344CB8AC3E}">
        <p14:creationId xmlns:p14="http://schemas.microsoft.com/office/powerpoint/2010/main" val="1184083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3</a:t>
            </a:fld>
            <a:endParaRPr lang="en-ES"/>
          </a:p>
        </p:txBody>
      </p:sp>
    </p:spTree>
    <p:extLst>
      <p:ext uri="{BB962C8B-B14F-4D97-AF65-F5344CB8AC3E}">
        <p14:creationId xmlns:p14="http://schemas.microsoft.com/office/powerpoint/2010/main" val="3299826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4</a:t>
            </a:fld>
            <a:endParaRPr lang="en-ES"/>
          </a:p>
        </p:txBody>
      </p:sp>
    </p:spTree>
    <p:extLst>
      <p:ext uri="{BB962C8B-B14F-4D97-AF65-F5344CB8AC3E}">
        <p14:creationId xmlns:p14="http://schemas.microsoft.com/office/powerpoint/2010/main" val="3124904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5</a:t>
            </a:fld>
            <a:endParaRPr lang="en-ES"/>
          </a:p>
        </p:txBody>
      </p:sp>
    </p:spTree>
    <p:extLst>
      <p:ext uri="{BB962C8B-B14F-4D97-AF65-F5344CB8AC3E}">
        <p14:creationId xmlns:p14="http://schemas.microsoft.com/office/powerpoint/2010/main" val="16483427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6</a:t>
            </a:fld>
            <a:endParaRPr lang="en-ES"/>
          </a:p>
        </p:txBody>
      </p:sp>
    </p:spTree>
    <p:extLst>
      <p:ext uri="{BB962C8B-B14F-4D97-AF65-F5344CB8AC3E}">
        <p14:creationId xmlns:p14="http://schemas.microsoft.com/office/powerpoint/2010/main" val="1575537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7</a:t>
            </a:fld>
            <a:endParaRPr lang="en-ES"/>
          </a:p>
        </p:txBody>
      </p:sp>
    </p:spTree>
    <p:extLst>
      <p:ext uri="{BB962C8B-B14F-4D97-AF65-F5344CB8AC3E}">
        <p14:creationId xmlns:p14="http://schemas.microsoft.com/office/powerpoint/2010/main" val="30126498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8</a:t>
            </a:fld>
            <a:endParaRPr lang="en-ES"/>
          </a:p>
        </p:txBody>
      </p:sp>
    </p:spTree>
    <p:extLst>
      <p:ext uri="{BB962C8B-B14F-4D97-AF65-F5344CB8AC3E}">
        <p14:creationId xmlns:p14="http://schemas.microsoft.com/office/powerpoint/2010/main" val="27724165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9</a:t>
            </a:fld>
            <a:endParaRPr lang="en-ES"/>
          </a:p>
        </p:txBody>
      </p:sp>
    </p:spTree>
    <p:extLst>
      <p:ext uri="{BB962C8B-B14F-4D97-AF65-F5344CB8AC3E}">
        <p14:creationId xmlns:p14="http://schemas.microsoft.com/office/powerpoint/2010/main" val="1505342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DD7CCE0F-9959-7F42-AF48-4581D1F88C3F}" type="slidenum">
              <a:rPr lang="en-ES" smtClean="0"/>
              <a:t>10</a:t>
            </a:fld>
            <a:endParaRPr lang="en-ES"/>
          </a:p>
        </p:txBody>
      </p:sp>
    </p:spTree>
    <p:extLst>
      <p:ext uri="{BB962C8B-B14F-4D97-AF65-F5344CB8AC3E}">
        <p14:creationId xmlns:p14="http://schemas.microsoft.com/office/powerpoint/2010/main" val="782933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8603C-F843-47A0-7AD8-85C501D9297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ES"/>
          </a:p>
        </p:txBody>
      </p:sp>
      <p:sp>
        <p:nvSpPr>
          <p:cNvPr id="3" name="Subtitle 2">
            <a:extLst>
              <a:ext uri="{FF2B5EF4-FFF2-40B4-BE49-F238E27FC236}">
                <a16:creationId xmlns:a16="http://schemas.microsoft.com/office/drawing/2014/main" id="{83F9DBFB-BD76-C1CE-5331-8A754A3DD1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ES"/>
          </a:p>
        </p:txBody>
      </p:sp>
      <p:sp>
        <p:nvSpPr>
          <p:cNvPr id="4" name="Date Placeholder 3">
            <a:extLst>
              <a:ext uri="{FF2B5EF4-FFF2-40B4-BE49-F238E27FC236}">
                <a16:creationId xmlns:a16="http://schemas.microsoft.com/office/drawing/2014/main" id="{04855FFF-856F-D2C5-A110-C4E4FBD6E1D3}"/>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2CB4D924-7828-8120-8854-4C7F42E09B41}"/>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FD602FF1-695D-9FE3-36D9-045DF7D3E2E6}"/>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492925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6B889-D9F0-1847-ECC5-9AA4D73DC40B}"/>
              </a:ext>
            </a:extLst>
          </p:cNvPr>
          <p:cNvSpPr>
            <a:spLocks noGrp="1"/>
          </p:cNvSpPr>
          <p:nvPr>
            <p:ph type="title"/>
          </p:nvPr>
        </p:nvSpPr>
        <p:spPr/>
        <p:txBody>
          <a:bodyPr/>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3C29674B-492A-2891-F9A2-449199A8484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905099F0-ED8A-1491-D73C-934B1B40717D}"/>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3609FA2D-3531-5DA2-DEB8-1CBCDD5C4E07}"/>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CD8C8F60-A5ED-A748-809C-418405BC9555}"/>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618957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C2D45B-A9EA-D5AC-BE90-6E3DECC08E9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ES"/>
          </a:p>
        </p:txBody>
      </p:sp>
      <p:sp>
        <p:nvSpPr>
          <p:cNvPr id="3" name="Vertical Text Placeholder 2">
            <a:extLst>
              <a:ext uri="{FF2B5EF4-FFF2-40B4-BE49-F238E27FC236}">
                <a16:creationId xmlns:a16="http://schemas.microsoft.com/office/drawing/2014/main" id="{0BCCB1D4-887B-6ED0-14D5-C04C35FEB49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D381D6CC-AFDD-1DAD-883B-07AA18A5D453}"/>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8C362F8E-2BD4-AF03-0A43-AECE4AFD1AF2}"/>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8EDFFE1-D061-15DC-D208-0395B531378B}"/>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151033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26C22-CAB4-4914-C446-9AF5A2306DC1}"/>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AD826D8A-A0A5-2B8A-DE31-F142CA3E0A9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5DA981EF-87FF-CC6F-4A87-ACE0DD88B2CB}"/>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01533DBF-2D3F-8674-4AA4-BA8994EFD6AD}"/>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8DAF805-F3D6-7259-113D-1176789CF361}"/>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54518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61080-B7E5-FADA-3A4C-D8BCB85E683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ES"/>
          </a:p>
        </p:txBody>
      </p:sp>
      <p:sp>
        <p:nvSpPr>
          <p:cNvPr id="3" name="Text Placeholder 2">
            <a:extLst>
              <a:ext uri="{FF2B5EF4-FFF2-40B4-BE49-F238E27FC236}">
                <a16:creationId xmlns:a16="http://schemas.microsoft.com/office/drawing/2014/main" id="{4ACBA5BB-556E-B2F4-9F84-8A31BCE1B3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5AA9941-C43B-4E9A-E8B8-E0594ADF6E0D}"/>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2699AD35-7CEF-B101-07AF-24765A58BF3C}"/>
              </a:ext>
            </a:extLst>
          </p:cNvPr>
          <p:cNvSpPr>
            <a:spLocks noGrp="1"/>
          </p:cNvSpPr>
          <p:nvPr>
            <p:ph type="ftr" sz="quarter" idx="11"/>
          </p:nvPr>
        </p:nvSpPr>
        <p:spPr/>
        <p:txBody>
          <a:bodyPr/>
          <a:lstStyle/>
          <a:p>
            <a:endParaRPr lang="en-ES"/>
          </a:p>
        </p:txBody>
      </p:sp>
      <p:sp>
        <p:nvSpPr>
          <p:cNvPr id="6" name="Slide Number Placeholder 5">
            <a:extLst>
              <a:ext uri="{FF2B5EF4-FFF2-40B4-BE49-F238E27FC236}">
                <a16:creationId xmlns:a16="http://schemas.microsoft.com/office/drawing/2014/main" id="{80D6FE01-93FE-B7C4-A1A5-AB369D5D28B4}"/>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3781344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F937-0942-FF2F-CF2E-F4C7552658FB}"/>
              </a:ext>
            </a:extLst>
          </p:cNvPr>
          <p:cNvSpPr>
            <a:spLocks noGrp="1"/>
          </p:cNvSpPr>
          <p:nvPr>
            <p:ph type="title"/>
          </p:nvPr>
        </p:nvSpPr>
        <p:spPr/>
        <p:txBody>
          <a:bodyPr/>
          <a:lstStyle/>
          <a:p>
            <a:r>
              <a:rPr lang="en-GB"/>
              <a:t>Click to edit Master title style</a:t>
            </a:r>
            <a:endParaRPr lang="en-ES"/>
          </a:p>
        </p:txBody>
      </p:sp>
      <p:sp>
        <p:nvSpPr>
          <p:cNvPr id="3" name="Content Placeholder 2">
            <a:extLst>
              <a:ext uri="{FF2B5EF4-FFF2-40B4-BE49-F238E27FC236}">
                <a16:creationId xmlns:a16="http://schemas.microsoft.com/office/drawing/2014/main" id="{1540B397-D7BB-D7B2-ED92-DEB3631FEE7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Content Placeholder 3">
            <a:extLst>
              <a:ext uri="{FF2B5EF4-FFF2-40B4-BE49-F238E27FC236}">
                <a16:creationId xmlns:a16="http://schemas.microsoft.com/office/drawing/2014/main" id="{016F8A88-3BC7-4708-B084-5816122E753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Date Placeholder 4">
            <a:extLst>
              <a:ext uri="{FF2B5EF4-FFF2-40B4-BE49-F238E27FC236}">
                <a16:creationId xmlns:a16="http://schemas.microsoft.com/office/drawing/2014/main" id="{DD195FC8-0013-9B8C-C0BA-16333EADF43E}"/>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6" name="Footer Placeholder 5">
            <a:extLst>
              <a:ext uri="{FF2B5EF4-FFF2-40B4-BE49-F238E27FC236}">
                <a16:creationId xmlns:a16="http://schemas.microsoft.com/office/drawing/2014/main" id="{0B8CB4A4-A178-DDD1-537A-9B76506DB9AE}"/>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08A3F483-DA69-4ECF-39F6-B429B02B4FCF}"/>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4032741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C737B-9E45-6B10-FB2F-727652A150DC}"/>
              </a:ext>
            </a:extLst>
          </p:cNvPr>
          <p:cNvSpPr>
            <a:spLocks noGrp="1"/>
          </p:cNvSpPr>
          <p:nvPr>
            <p:ph type="title"/>
          </p:nvPr>
        </p:nvSpPr>
        <p:spPr>
          <a:xfrm>
            <a:off x="839788" y="365125"/>
            <a:ext cx="10515600" cy="1325563"/>
          </a:xfrm>
        </p:spPr>
        <p:txBody>
          <a:bodyPr/>
          <a:lstStyle/>
          <a:p>
            <a:r>
              <a:rPr lang="en-GB"/>
              <a:t>Click to edit Master title style</a:t>
            </a:r>
            <a:endParaRPr lang="en-ES"/>
          </a:p>
        </p:txBody>
      </p:sp>
      <p:sp>
        <p:nvSpPr>
          <p:cNvPr id="3" name="Text Placeholder 2">
            <a:extLst>
              <a:ext uri="{FF2B5EF4-FFF2-40B4-BE49-F238E27FC236}">
                <a16:creationId xmlns:a16="http://schemas.microsoft.com/office/drawing/2014/main" id="{D23EA380-8A4C-0FD8-477E-9716CCF233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08EF49F-BB87-D1DD-F1DD-052D924E477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5" name="Text Placeholder 4">
            <a:extLst>
              <a:ext uri="{FF2B5EF4-FFF2-40B4-BE49-F238E27FC236}">
                <a16:creationId xmlns:a16="http://schemas.microsoft.com/office/drawing/2014/main" id="{F5063A99-F689-1638-CB06-E94D0B1FE4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05D0DFF-E8E1-CF02-1442-A425D8B10A3A}"/>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7" name="Date Placeholder 6">
            <a:extLst>
              <a:ext uri="{FF2B5EF4-FFF2-40B4-BE49-F238E27FC236}">
                <a16:creationId xmlns:a16="http://schemas.microsoft.com/office/drawing/2014/main" id="{D1C72344-B186-6B49-588C-66198D0D6359}"/>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8" name="Footer Placeholder 7">
            <a:extLst>
              <a:ext uri="{FF2B5EF4-FFF2-40B4-BE49-F238E27FC236}">
                <a16:creationId xmlns:a16="http://schemas.microsoft.com/office/drawing/2014/main" id="{645CFA55-E703-280E-E9A0-227201CE8633}"/>
              </a:ext>
            </a:extLst>
          </p:cNvPr>
          <p:cNvSpPr>
            <a:spLocks noGrp="1"/>
          </p:cNvSpPr>
          <p:nvPr>
            <p:ph type="ftr" sz="quarter" idx="11"/>
          </p:nvPr>
        </p:nvSpPr>
        <p:spPr/>
        <p:txBody>
          <a:bodyPr/>
          <a:lstStyle/>
          <a:p>
            <a:endParaRPr lang="en-ES"/>
          </a:p>
        </p:txBody>
      </p:sp>
      <p:sp>
        <p:nvSpPr>
          <p:cNvPr id="9" name="Slide Number Placeholder 8">
            <a:extLst>
              <a:ext uri="{FF2B5EF4-FFF2-40B4-BE49-F238E27FC236}">
                <a16:creationId xmlns:a16="http://schemas.microsoft.com/office/drawing/2014/main" id="{AC1A975B-EF0F-8DEA-1FDD-323179452DF3}"/>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1594062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9C9D2-9CA9-C2AE-BB9E-3948DF2FD7BF}"/>
              </a:ext>
            </a:extLst>
          </p:cNvPr>
          <p:cNvSpPr>
            <a:spLocks noGrp="1"/>
          </p:cNvSpPr>
          <p:nvPr>
            <p:ph type="title"/>
          </p:nvPr>
        </p:nvSpPr>
        <p:spPr/>
        <p:txBody>
          <a:bodyPr/>
          <a:lstStyle/>
          <a:p>
            <a:r>
              <a:rPr lang="en-GB"/>
              <a:t>Click to edit Master title style</a:t>
            </a:r>
            <a:endParaRPr lang="en-ES"/>
          </a:p>
        </p:txBody>
      </p:sp>
      <p:sp>
        <p:nvSpPr>
          <p:cNvPr id="3" name="Date Placeholder 2">
            <a:extLst>
              <a:ext uri="{FF2B5EF4-FFF2-40B4-BE49-F238E27FC236}">
                <a16:creationId xmlns:a16="http://schemas.microsoft.com/office/drawing/2014/main" id="{2C923978-BC86-9FD0-03B9-97871BED010A}"/>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4" name="Footer Placeholder 3">
            <a:extLst>
              <a:ext uri="{FF2B5EF4-FFF2-40B4-BE49-F238E27FC236}">
                <a16:creationId xmlns:a16="http://schemas.microsoft.com/office/drawing/2014/main" id="{28C3116A-1111-1047-0163-F5C1B6B77B74}"/>
              </a:ext>
            </a:extLst>
          </p:cNvPr>
          <p:cNvSpPr>
            <a:spLocks noGrp="1"/>
          </p:cNvSpPr>
          <p:nvPr>
            <p:ph type="ftr" sz="quarter" idx="11"/>
          </p:nvPr>
        </p:nvSpPr>
        <p:spPr/>
        <p:txBody>
          <a:bodyPr/>
          <a:lstStyle/>
          <a:p>
            <a:endParaRPr lang="en-ES"/>
          </a:p>
        </p:txBody>
      </p:sp>
      <p:sp>
        <p:nvSpPr>
          <p:cNvPr id="5" name="Slide Number Placeholder 4">
            <a:extLst>
              <a:ext uri="{FF2B5EF4-FFF2-40B4-BE49-F238E27FC236}">
                <a16:creationId xmlns:a16="http://schemas.microsoft.com/office/drawing/2014/main" id="{797411A5-2D7C-ABAF-45E9-E04D7DB6BCFF}"/>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537453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4ACBCD-7846-2ED8-5491-31B3359D5BA8}"/>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3" name="Footer Placeholder 2">
            <a:extLst>
              <a:ext uri="{FF2B5EF4-FFF2-40B4-BE49-F238E27FC236}">
                <a16:creationId xmlns:a16="http://schemas.microsoft.com/office/drawing/2014/main" id="{7689AFDF-8EEB-3C79-2BC0-B23A42F39ECA}"/>
              </a:ext>
            </a:extLst>
          </p:cNvPr>
          <p:cNvSpPr>
            <a:spLocks noGrp="1"/>
          </p:cNvSpPr>
          <p:nvPr>
            <p:ph type="ftr" sz="quarter" idx="11"/>
          </p:nvPr>
        </p:nvSpPr>
        <p:spPr/>
        <p:txBody>
          <a:bodyPr/>
          <a:lstStyle/>
          <a:p>
            <a:endParaRPr lang="en-ES"/>
          </a:p>
        </p:txBody>
      </p:sp>
      <p:sp>
        <p:nvSpPr>
          <p:cNvPr id="4" name="Slide Number Placeholder 3">
            <a:extLst>
              <a:ext uri="{FF2B5EF4-FFF2-40B4-BE49-F238E27FC236}">
                <a16:creationId xmlns:a16="http://schemas.microsoft.com/office/drawing/2014/main" id="{0AB13BEB-A79F-A069-2EA5-6FD099FD9CE3}"/>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22625614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18F75-F5D8-1232-4A0B-04630A33722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Content Placeholder 2">
            <a:extLst>
              <a:ext uri="{FF2B5EF4-FFF2-40B4-BE49-F238E27FC236}">
                <a16:creationId xmlns:a16="http://schemas.microsoft.com/office/drawing/2014/main" id="{801F5AC5-F14E-3FF2-B7CD-8BAFFD0018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Text Placeholder 3">
            <a:extLst>
              <a:ext uri="{FF2B5EF4-FFF2-40B4-BE49-F238E27FC236}">
                <a16:creationId xmlns:a16="http://schemas.microsoft.com/office/drawing/2014/main" id="{EB603844-F6BD-EEE1-DD9C-0493C53EA3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65DA8C1-CBD3-EB4F-548C-BE93908335D0}"/>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6" name="Footer Placeholder 5">
            <a:extLst>
              <a:ext uri="{FF2B5EF4-FFF2-40B4-BE49-F238E27FC236}">
                <a16:creationId xmlns:a16="http://schemas.microsoft.com/office/drawing/2014/main" id="{C344602B-73F6-8855-E66B-B9779EC4BFFE}"/>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AC903133-591E-79CD-808C-BC0FD16AE84B}"/>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4031957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DF5D9-38C0-BC8E-CA48-2F92FB9C157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ES"/>
          </a:p>
        </p:txBody>
      </p:sp>
      <p:sp>
        <p:nvSpPr>
          <p:cNvPr id="3" name="Picture Placeholder 2">
            <a:extLst>
              <a:ext uri="{FF2B5EF4-FFF2-40B4-BE49-F238E27FC236}">
                <a16:creationId xmlns:a16="http://schemas.microsoft.com/office/drawing/2014/main" id="{C08384E5-7052-DB78-5A38-CA9F9DF87B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ES"/>
          </a:p>
        </p:txBody>
      </p:sp>
      <p:sp>
        <p:nvSpPr>
          <p:cNvPr id="4" name="Text Placeholder 3">
            <a:extLst>
              <a:ext uri="{FF2B5EF4-FFF2-40B4-BE49-F238E27FC236}">
                <a16:creationId xmlns:a16="http://schemas.microsoft.com/office/drawing/2014/main" id="{DADA72BD-9AAF-5201-D9B7-B01F048A5D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1981801-5C65-7980-F0C8-7854A9930C8E}"/>
              </a:ext>
            </a:extLst>
          </p:cNvPr>
          <p:cNvSpPr>
            <a:spLocks noGrp="1"/>
          </p:cNvSpPr>
          <p:nvPr>
            <p:ph type="dt" sz="half" idx="10"/>
          </p:nvPr>
        </p:nvSpPr>
        <p:spPr/>
        <p:txBody>
          <a:bodyPr/>
          <a:lstStyle/>
          <a:p>
            <a:fld id="{8F943643-3E8A-D549-95F5-90D232207F52}" type="datetimeFigureOut">
              <a:rPr lang="en-ES" smtClean="0"/>
              <a:t>03/10/2023</a:t>
            </a:fld>
            <a:endParaRPr lang="en-ES"/>
          </a:p>
        </p:txBody>
      </p:sp>
      <p:sp>
        <p:nvSpPr>
          <p:cNvPr id="6" name="Footer Placeholder 5">
            <a:extLst>
              <a:ext uri="{FF2B5EF4-FFF2-40B4-BE49-F238E27FC236}">
                <a16:creationId xmlns:a16="http://schemas.microsoft.com/office/drawing/2014/main" id="{9438B196-7551-5738-3D07-A0FB680006F6}"/>
              </a:ext>
            </a:extLst>
          </p:cNvPr>
          <p:cNvSpPr>
            <a:spLocks noGrp="1"/>
          </p:cNvSpPr>
          <p:nvPr>
            <p:ph type="ftr" sz="quarter" idx="11"/>
          </p:nvPr>
        </p:nvSpPr>
        <p:spPr/>
        <p:txBody>
          <a:bodyPr/>
          <a:lstStyle/>
          <a:p>
            <a:endParaRPr lang="en-ES"/>
          </a:p>
        </p:txBody>
      </p:sp>
      <p:sp>
        <p:nvSpPr>
          <p:cNvPr id="7" name="Slide Number Placeholder 6">
            <a:extLst>
              <a:ext uri="{FF2B5EF4-FFF2-40B4-BE49-F238E27FC236}">
                <a16:creationId xmlns:a16="http://schemas.microsoft.com/office/drawing/2014/main" id="{D190B3E6-4004-18EF-5FF3-3070597F8176}"/>
              </a:ext>
            </a:extLst>
          </p:cNvPr>
          <p:cNvSpPr>
            <a:spLocks noGrp="1"/>
          </p:cNvSpPr>
          <p:nvPr>
            <p:ph type="sldNum" sz="quarter" idx="12"/>
          </p:nvPr>
        </p:nvSpPr>
        <p:spPr/>
        <p:txBody>
          <a:bodyPr/>
          <a:lstStyle/>
          <a:p>
            <a:fld id="{9A0032C0-2A37-E243-BBC8-6E54230001AF}" type="slidenum">
              <a:rPr lang="en-ES" smtClean="0"/>
              <a:t>‹#›</a:t>
            </a:fld>
            <a:endParaRPr lang="en-ES"/>
          </a:p>
        </p:txBody>
      </p:sp>
    </p:spTree>
    <p:extLst>
      <p:ext uri="{BB962C8B-B14F-4D97-AF65-F5344CB8AC3E}">
        <p14:creationId xmlns:p14="http://schemas.microsoft.com/office/powerpoint/2010/main" val="1653733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F1962C-D3F2-EF14-FF6A-2D5453F264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ES"/>
          </a:p>
        </p:txBody>
      </p:sp>
      <p:sp>
        <p:nvSpPr>
          <p:cNvPr id="3" name="Text Placeholder 2">
            <a:extLst>
              <a:ext uri="{FF2B5EF4-FFF2-40B4-BE49-F238E27FC236}">
                <a16:creationId xmlns:a16="http://schemas.microsoft.com/office/drawing/2014/main" id="{3E2A9B0A-37E4-444A-4109-6B08C0FBE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ES"/>
          </a:p>
        </p:txBody>
      </p:sp>
      <p:sp>
        <p:nvSpPr>
          <p:cNvPr id="4" name="Date Placeholder 3">
            <a:extLst>
              <a:ext uri="{FF2B5EF4-FFF2-40B4-BE49-F238E27FC236}">
                <a16:creationId xmlns:a16="http://schemas.microsoft.com/office/drawing/2014/main" id="{0C1B0ADD-8080-817C-FCA4-377015A5E2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943643-3E8A-D549-95F5-90D232207F52}" type="datetimeFigureOut">
              <a:rPr lang="en-ES" smtClean="0"/>
              <a:t>03/10/2023</a:t>
            </a:fld>
            <a:endParaRPr lang="en-ES"/>
          </a:p>
        </p:txBody>
      </p:sp>
      <p:sp>
        <p:nvSpPr>
          <p:cNvPr id="5" name="Footer Placeholder 4">
            <a:extLst>
              <a:ext uri="{FF2B5EF4-FFF2-40B4-BE49-F238E27FC236}">
                <a16:creationId xmlns:a16="http://schemas.microsoft.com/office/drawing/2014/main" id="{50B818F2-1562-F3EF-B933-D70A600D9C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ES"/>
          </a:p>
        </p:txBody>
      </p:sp>
      <p:sp>
        <p:nvSpPr>
          <p:cNvPr id="6" name="Slide Number Placeholder 5">
            <a:extLst>
              <a:ext uri="{FF2B5EF4-FFF2-40B4-BE49-F238E27FC236}">
                <a16:creationId xmlns:a16="http://schemas.microsoft.com/office/drawing/2014/main" id="{57B6B584-471C-D6D8-20C9-EE272929E7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0032C0-2A37-E243-BBC8-6E54230001AF}" type="slidenum">
              <a:rPr lang="en-ES" smtClean="0"/>
              <a:t>‹#›</a:t>
            </a:fld>
            <a:endParaRPr lang="en-ES"/>
          </a:p>
        </p:txBody>
      </p:sp>
    </p:spTree>
    <p:extLst>
      <p:ext uri="{BB962C8B-B14F-4D97-AF65-F5344CB8AC3E}">
        <p14:creationId xmlns:p14="http://schemas.microsoft.com/office/powerpoint/2010/main" val="2608733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a:extLst>
              <a:ext uri="{FF2B5EF4-FFF2-40B4-BE49-F238E27FC236}">
                <a16:creationId xmlns:a16="http://schemas.microsoft.com/office/drawing/2014/main" id="{F907FED7-5B89-443D-0AB5-0558C95A5815}"/>
              </a:ext>
            </a:extLst>
          </p:cNvPr>
          <p:cNvPicPr>
            <a:picLocks noChangeAspect="1"/>
          </p:cNvPicPr>
          <p:nvPr/>
        </p:nvPicPr>
        <p:blipFill rotWithShape="1">
          <a:blip r:embed="rId2"/>
          <a:srcRect r="26943" b="18498"/>
          <a:stretch/>
        </p:blipFill>
        <p:spPr>
          <a:xfrm>
            <a:off x="0" y="1"/>
            <a:ext cx="12192000" cy="6858000"/>
          </a:xfrm>
          <a:prstGeom prst="rect">
            <a:avLst/>
          </a:prstGeom>
        </p:spPr>
      </p:pic>
    </p:spTree>
    <p:extLst>
      <p:ext uri="{BB962C8B-B14F-4D97-AF65-F5344CB8AC3E}">
        <p14:creationId xmlns:p14="http://schemas.microsoft.com/office/powerpoint/2010/main" val="2674059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table with text and images&#10;&#10;Description automatically generated with medium confidence">
            <a:extLst>
              <a:ext uri="{FF2B5EF4-FFF2-40B4-BE49-F238E27FC236}">
                <a16:creationId xmlns:a16="http://schemas.microsoft.com/office/drawing/2014/main" id="{89AEF19F-5320-442A-E124-3DCB47ADC590}"/>
              </a:ext>
            </a:extLst>
          </p:cNvPr>
          <p:cNvPicPr>
            <a:picLocks noChangeAspect="1"/>
          </p:cNvPicPr>
          <p:nvPr/>
        </p:nvPicPr>
        <p:blipFill>
          <a:blip r:embed="rId3"/>
          <a:stretch>
            <a:fillRect/>
          </a:stretch>
        </p:blipFill>
        <p:spPr>
          <a:xfrm>
            <a:off x="1892424" y="237744"/>
            <a:ext cx="7340600" cy="6464300"/>
          </a:xfrm>
          <a:prstGeom prst="rect">
            <a:avLst/>
          </a:prstGeom>
        </p:spPr>
      </p:pic>
    </p:spTree>
    <p:extLst>
      <p:ext uri="{BB962C8B-B14F-4D97-AF65-F5344CB8AC3E}">
        <p14:creationId xmlns:p14="http://schemas.microsoft.com/office/powerpoint/2010/main" val="19101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sp>
        <p:nvSpPr>
          <p:cNvPr id="4" name="TextBox 3">
            <a:extLst>
              <a:ext uri="{FF2B5EF4-FFF2-40B4-BE49-F238E27FC236}">
                <a16:creationId xmlns:a16="http://schemas.microsoft.com/office/drawing/2014/main" id="{C78D4ED6-52EC-FA16-251D-5D4231A7E384}"/>
              </a:ext>
            </a:extLst>
          </p:cNvPr>
          <p:cNvSpPr txBox="1"/>
          <p:nvPr/>
        </p:nvSpPr>
        <p:spPr>
          <a:xfrm>
            <a:off x="1011382" y="1899738"/>
            <a:ext cx="10799495" cy="1569660"/>
          </a:xfrm>
          <a:prstGeom prst="rect">
            <a:avLst/>
          </a:prstGeom>
          <a:noFill/>
        </p:spPr>
        <p:txBody>
          <a:bodyPr wrap="none" rtlCol="0">
            <a:spAutoFit/>
          </a:bodyPr>
          <a:lstStyle/>
          <a:p>
            <a:pPr marL="285750" indent="-285750">
              <a:buFont typeface="Arial" panose="020B0604020202020204" pitchFamily="34" charset="0"/>
              <a:buChar char="•"/>
            </a:pPr>
            <a:r>
              <a:rPr lang="en-ES" sz="2400" dirty="0"/>
              <a:t>Pueden ser considerados como una propiedad emergente de los socioecosistemas.</a:t>
            </a:r>
          </a:p>
          <a:p>
            <a:pPr marL="285750" indent="-285750">
              <a:buFont typeface="Arial" panose="020B0604020202020204" pitchFamily="34" charset="0"/>
              <a:buChar char="•"/>
            </a:pPr>
            <a:r>
              <a:rPr lang="en-ES" sz="2400" dirty="0"/>
              <a:t>También como un marco común para comparar ecosistemas.</a:t>
            </a:r>
          </a:p>
          <a:p>
            <a:pPr marL="285750" indent="-285750">
              <a:buFont typeface="Arial" panose="020B0604020202020204" pitchFamily="34" charset="0"/>
              <a:buChar char="•"/>
            </a:pPr>
            <a:r>
              <a:rPr lang="en-ES" sz="2400" dirty="0"/>
              <a:t>Permite incorporar la componente económica: ecología económica. </a:t>
            </a:r>
          </a:p>
          <a:p>
            <a:pPr marL="285750" indent="-285750">
              <a:buFont typeface="Arial" panose="020B0604020202020204" pitchFamily="34" charset="0"/>
              <a:buChar char="•"/>
            </a:pPr>
            <a:r>
              <a:rPr lang="en-ES" sz="2400" dirty="0"/>
              <a:t>Su cuantificación y cartografiado son claves para avanzar en la sostenibilidad.</a:t>
            </a:r>
          </a:p>
        </p:txBody>
      </p:sp>
    </p:spTree>
    <p:extLst>
      <p:ext uri="{BB962C8B-B14F-4D97-AF65-F5344CB8AC3E}">
        <p14:creationId xmlns:p14="http://schemas.microsoft.com/office/powerpoint/2010/main" val="2599472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7" name="Picture 6">
            <a:extLst>
              <a:ext uri="{FF2B5EF4-FFF2-40B4-BE49-F238E27FC236}">
                <a16:creationId xmlns:a16="http://schemas.microsoft.com/office/drawing/2014/main" id="{D0892814-8C5F-B5A9-F68B-5EE6AB2EA1CD}"/>
              </a:ext>
            </a:extLst>
          </p:cNvPr>
          <p:cNvPicPr>
            <a:picLocks noChangeAspect="1"/>
          </p:cNvPicPr>
          <p:nvPr/>
        </p:nvPicPr>
        <p:blipFill>
          <a:blip r:embed="rId3"/>
          <a:stretch>
            <a:fillRect/>
          </a:stretch>
        </p:blipFill>
        <p:spPr>
          <a:xfrm>
            <a:off x="430218" y="1787237"/>
            <a:ext cx="3947405" cy="3144982"/>
          </a:xfrm>
          <a:prstGeom prst="rect">
            <a:avLst/>
          </a:prstGeom>
        </p:spPr>
      </p:pic>
      <p:pic>
        <p:nvPicPr>
          <p:cNvPr id="6" name="Picture 5">
            <a:extLst>
              <a:ext uri="{FF2B5EF4-FFF2-40B4-BE49-F238E27FC236}">
                <a16:creationId xmlns:a16="http://schemas.microsoft.com/office/drawing/2014/main" id="{C87CAAF3-4D62-E37E-1F3A-307BC7B18649}"/>
              </a:ext>
            </a:extLst>
          </p:cNvPr>
          <p:cNvPicPr>
            <a:picLocks noChangeAspect="1"/>
          </p:cNvPicPr>
          <p:nvPr/>
        </p:nvPicPr>
        <p:blipFill>
          <a:blip r:embed="rId4"/>
          <a:stretch>
            <a:fillRect/>
          </a:stretch>
        </p:blipFill>
        <p:spPr>
          <a:xfrm>
            <a:off x="4419600" y="1530406"/>
            <a:ext cx="7772400" cy="4347429"/>
          </a:xfrm>
          <a:prstGeom prst="rect">
            <a:avLst/>
          </a:prstGeom>
        </p:spPr>
      </p:pic>
    </p:spTree>
    <p:extLst>
      <p:ext uri="{BB962C8B-B14F-4D97-AF65-F5344CB8AC3E}">
        <p14:creationId xmlns:p14="http://schemas.microsoft.com/office/powerpoint/2010/main" val="2013333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959749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Jerarquías de escala en los socioecosistemas</a:t>
            </a:r>
          </a:p>
        </p:txBody>
      </p:sp>
      <p:pic>
        <p:nvPicPr>
          <p:cNvPr id="8" name="Picture 7" descr="A white sheet with black text&#10;&#10;Description automatically generated">
            <a:extLst>
              <a:ext uri="{FF2B5EF4-FFF2-40B4-BE49-F238E27FC236}">
                <a16:creationId xmlns:a16="http://schemas.microsoft.com/office/drawing/2014/main" id="{4105CA65-2491-97B5-EBFB-93D96C9C93FB}"/>
              </a:ext>
            </a:extLst>
          </p:cNvPr>
          <p:cNvPicPr>
            <a:picLocks noChangeAspect="1"/>
          </p:cNvPicPr>
          <p:nvPr/>
        </p:nvPicPr>
        <p:blipFill>
          <a:blip r:embed="rId3"/>
          <a:stretch>
            <a:fillRect/>
          </a:stretch>
        </p:blipFill>
        <p:spPr>
          <a:xfrm>
            <a:off x="1910334" y="1083056"/>
            <a:ext cx="7200900" cy="5537200"/>
          </a:xfrm>
          <a:prstGeom prst="rect">
            <a:avLst/>
          </a:prstGeom>
        </p:spPr>
      </p:pic>
    </p:spTree>
    <p:extLst>
      <p:ext uri="{BB962C8B-B14F-4D97-AF65-F5344CB8AC3E}">
        <p14:creationId xmlns:p14="http://schemas.microsoft.com/office/powerpoint/2010/main" val="2664194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723787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Dinámica de los socioecosistemas</a:t>
            </a:r>
          </a:p>
        </p:txBody>
      </p:sp>
      <p:sp>
        <p:nvSpPr>
          <p:cNvPr id="3" name="TextBox 2">
            <a:extLst>
              <a:ext uri="{FF2B5EF4-FFF2-40B4-BE49-F238E27FC236}">
                <a16:creationId xmlns:a16="http://schemas.microsoft.com/office/drawing/2014/main" id="{570C7E47-FEBA-1122-BB90-C218B909CA2F}"/>
              </a:ext>
            </a:extLst>
          </p:cNvPr>
          <p:cNvSpPr txBox="1"/>
          <p:nvPr/>
        </p:nvSpPr>
        <p:spPr>
          <a:xfrm>
            <a:off x="430218" y="884075"/>
            <a:ext cx="1232004" cy="400110"/>
          </a:xfrm>
          <a:prstGeom prst="rect">
            <a:avLst/>
          </a:prstGeom>
          <a:noFill/>
        </p:spPr>
        <p:txBody>
          <a:bodyPr wrap="none" rtlCol="0">
            <a:spAutoFit/>
          </a:bodyPr>
          <a:lstStyle/>
          <a:p>
            <a:r>
              <a:rPr lang="en-ES" sz="2000" dirty="0"/>
              <a:t>Panarquía</a:t>
            </a:r>
          </a:p>
        </p:txBody>
      </p:sp>
      <p:pic>
        <p:nvPicPr>
          <p:cNvPr id="10" name="Picture 9" descr="A diagram of a diagram of a flowchart&#10;&#10;Description automatically generated">
            <a:extLst>
              <a:ext uri="{FF2B5EF4-FFF2-40B4-BE49-F238E27FC236}">
                <a16:creationId xmlns:a16="http://schemas.microsoft.com/office/drawing/2014/main" id="{B064DC60-2EFB-F8F6-30A0-5ABF374EBAF6}"/>
              </a:ext>
            </a:extLst>
          </p:cNvPr>
          <p:cNvPicPr>
            <a:picLocks noChangeAspect="1"/>
          </p:cNvPicPr>
          <p:nvPr/>
        </p:nvPicPr>
        <p:blipFill>
          <a:blip r:embed="rId3"/>
          <a:stretch>
            <a:fillRect/>
          </a:stretch>
        </p:blipFill>
        <p:spPr>
          <a:xfrm>
            <a:off x="2651760" y="1730294"/>
            <a:ext cx="5710428" cy="3865136"/>
          </a:xfrm>
          <a:prstGeom prst="rect">
            <a:avLst/>
          </a:prstGeom>
        </p:spPr>
      </p:pic>
      <p:sp>
        <p:nvSpPr>
          <p:cNvPr id="11" name="TextBox 10">
            <a:extLst>
              <a:ext uri="{FF2B5EF4-FFF2-40B4-BE49-F238E27FC236}">
                <a16:creationId xmlns:a16="http://schemas.microsoft.com/office/drawing/2014/main" id="{F1EDAFBE-1BE9-A8D8-18F5-20910643ECA9}"/>
              </a:ext>
            </a:extLst>
          </p:cNvPr>
          <p:cNvSpPr txBox="1"/>
          <p:nvPr/>
        </p:nvSpPr>
        <p:spPr>
          <a:xfrm>
            <a:off x="4049157" y="5595430"/>
            <a:ext cx="2685607" cy="369332"/>
          </a:xfrm>
          <a:prstGeom prst="rect">
            <a:avLst/>
          </a:prstGeom>
          <a:noFill/>
        </p:spPr>
        <p:txBody>
          <a:bodyPr wrap="none" rtlCol="0">
            <a:spAutoFit/>
          </a:bodyPr>
          <a:lstStyle/>
          <a:p>
            <a:r>
              <a:rPr lang="en-ES" dirty="0"/>
              <a:t>Conectividad o integración</a:t>
            </a:r>
          </a:p>
        </p:txBody>
      </p:sp>
      <p:sp>
        <p:nvSpPr>
          <p:cNvPr id="12" name="TextBox 11">
            <a:extLst>
              <a:ext uri="{FF2B5EF4-FFF2-40B4-BE49-F238E27FC236}">
                <a16:creationId xmlns:a16="http://schemas.microsoft.com/office/drawing/2014/main" id="{C7BA7A74-D5EF-99E5-624E-C5B0807AE8C5}"/>
              </a:ext>
            </a:extLst>
          </p:cNvPr>
          <p:cNvSpPr txBox="1"/>
          <p:nvPr/>
        </p:nvSpPr>
        <p:spPr>
          <a:xfrm>
            <a:off x="7668097" y="5779008"/>
            <a:ext cx="856068" cy="276999"/>
          </a:xfrm>
          <a:prstGeom prst="rect">
            <a:avLst/>
          </a:prstGeom>
          <a:noFill/>
        </p:spPr>
        <p:txBody>
          <a:bodyPr wrap="none" rtlCol="0">
            <a:spAutoFit/>
          </a:bodyPr>
          <a:lstStyle/>
          <a:p>
            <a:r>
              <a:rPr lang="en-ES" sz="1200" dirty="0"/>
              <a:t>Conectado</a:t>
            </a:r>
          </a:p>
        </p:txBody>
      </p:sp>
      <p:sp>
        <p:nvSpPr>
          <p:cNvPr id="13" name="TextBox 12">
            <a:extLst>
              <a:ext uri="{FF2B5EF4-FFF2-40B4-BE49-F238E27FC236}">
                <a16:creationId xmlns:a16="http://schemas.microsoft.com/office/drawing/2014/main" id="{F6A7E6DF-591C-0862-CA07-6FF5E9612DB1}"/>
              </a:ext>
            </a:extLst>
          </p:cNvPr>
          <p:cNvSpPr txBox="1"/>
          <p:nvPr/>
        </p:nvSpPr>
        <p:spPr>
          <a:xfrm>
            <a:off x="2562595" y="5779008"/>
            <a:ext cx="1106457" cy="276999"/>
          </a:xfrm>
          <a:prstGeom prst="rect">
            <a:avLst/>
          </a:prstGeom>
          <a:noFill/>
        </p:spPr>
        <p:txBody>
          <a:bodyPr wrap="none" rtlCol="0">
            <a:spAutoFit/>
          </a:bodyPr>
          <a:lstStyle/>
          <a:p>
            <a:r>
              <a:rPr lang="en-ES" sz="1200" dirty="0"/>
              <a:t>D</a:t>
            </a:r>
            <a:r>
              <a:rPr lang="en-GB" sz="1200" dirty="0"/>
              <a:t>e</a:t>
            </a:r>
            <a:r>
              <a:rPr lang="en-ES" sz="1200" dirty="0"/>
              <a:t>sconectado </a:t>
            </a:r>
          </a:p>
        </p:txBody>
      </p:sp>
      <p:sp>
        <p:nvSpPr>
          <p:cNvPr id="14" name="TextBox 13">
            <a:extLst>
              <a:ext uri="{FF2B5EF4-FFF2-40B4-BE49-F238E27FC236}">
                <a16:creationId xmlns:a16="http://schemas.microsoft.com/office/drawing/2014/main" id="{8C295D6E-EF76-5B0F-79FB-15478B5FC55D}"/>
              </a:ext>
            </a:extLst>
          </p:cNvPr>
          <p:cNvSpPr txBox="1"/>
          <p:nvPr/>
        </p:nvSpPr>
        <p:spPr>
          <a:xfrm>
            <a:off x="365760" y="2967335"/>
            <a:ext cx="2286000" cy="923330"/>
          </a:xfrm>
          <a:prstGeom prst="rect">
            <a:avLst/>
          </a:prstGeom>
          <a:noFill/>
        </p:spPr>
        <p:txBody>
          <a:bodyPr wrap="square" rtlCol="0">
            <a:spAutoFit/>
          </a:bodyPr>
          <a:lstStyle/>
          <a:p>
            <a:pPr algn="ctr"/>
            <a:r>
              <a:rPr lang="en-ES" dirty="0"/>
              <a:t>Potencialidad para el cambio o recursos disponibles</a:t>
            </a:r>
          </a:p>
        </p:txBody>
      </p:sp>
      <p:sp>
        <p:nvSpPr>
          <p:cNvPr id="15" name="TextBox 14">
            <a:extLst>
              <a:ext uri="{FF2B5EF4-FFF2-40B4-BE49-F238E27FC236}">
                <a16:creationId xmlns:a16="http://schemas.microsoft.com/office/drawing/2014/main" id="{70DA8441-4176-E094-2AD8-9B6ECAA7CC51}"/>
              </a:ext>
            </a:extLst>
          </p:cNvPr>
          <p:cNvSpPr txBox="1"/>
          <p:nvPr/>
        </p:nvSpPr>
        <p:spPr>
          <a:xfrm>
            <a:off x="1842179" y="5157216"/>
            <a:ext cx="809581" cy="276999"/>
          </a:xfrm>
          <a:prstGeom prst="rect">
            <a:avLst/>
          </a:prstGeom>
          <a:noFill/>
        </p:spPr>
        <p:txBody>
          <a:bodyPr wrap="none" rtlCol="0">
            <a:spAutoFit/>
          </a:bodyPr>
          <a:lstStyle/>
          <a:p>
            <a:r>
              <a:rPr lang="es-ES" sz="1200" dirty="0"/>
              <a:t>Explotado</a:t>
            </a:r>
            <a:endParaRPr lang="en-ES" sz="1200" dirty="0"/>
          </a:p>
        </p:txBody>
      </p:sp>
      <p:sp>
        <p:nvSpPr>
          <p:cNvPr id="16" name="TextBox 15">
            <a:extLst>
              <a:ext uri="{FF2B5EF4-FFF2-40B4-BE49-F238E27FC236}">
                <a16:creationId xmlns:a16="http://schemas.microsoft.com/office/drawing/2014/main" id="{E9BD0420-07A5-8162-5E00-E7A3DBDE057E}"/>
              </a:ext>
            </a:extLst>
          </p:cNvPr>
          <p:cNvSpPr txBox="1"/>
          <p:nvPr/>
        </p:nvSpPr>
        <p:spPr>
          <a:xfrm>
            <a:off x="1750739" y="1719072"/>
            <a:ext cx="982961" cy="276999"/>
          </a:xfrm>
          <a:prstGeom prst="rect">
            <a:avLst/>
          </a:prstGeom>
          <a:noFill/>
        </p:spPr>
        <p:txBody>
          <a:bodyPr wrap="none" rtlCol="0">
            <a:spAutoFit/>
          </a:bodyPr>
          <a:lstStyle/>
          <a:p>
            <a:r>
              <a:rPr lang="es-ES" sz="1200" dirty="0"/>
              <a:t>Oportunidad</a:t>
            </a:r>
            <a:endParaRPr lang="en-ES" sz="1200" dirty="0"/>
          </a:p>
        </p:txBody>
      </p:sp>
    </p:spTree>
    <p:extLst>
      <p:ext uri="{BB962C8B-B14F-4D97-AF65-F5344CB8AC3E}">
        <p14:creationId xmlns:p14="http://schemas.microsoft.com/office/powerpoint/2010/main" val="3136799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347472"/>
            <a:ext cx="6391493"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¿Qué es un socioecosistema?</a:t>
            </a:r>
          </a:p>
        </p:txBody>
      </p:sp>
      <p:sp>
        <p:nvSpPr>
          <p:cNvPr id="3" name="TextBox 2">
            <a:extLst>
              <a:ext uri="{FF2B5EF4-FFF2-40B4-BE49-F238E27FC236}">
                <a16:creationId xmlns:a16="http://schemas.microsoft.com/office/drawing/2014/main" id="{91FD0B18-1623-4D12-D9EF-093098A75DF3}"/>
              </a:ext>
            </a:extLst>
          </p:cNvPr>
          <p:cNvSpPr txBox="1"/>
          <p:nvPr/>
        </p:nvSpPr>
        <p:spPr>
          <a:xfrm>
            <a:off x="731520" y="1883664"/>
            <a:ext cx="9875520" cy="2785378"/>
          </a:xfrm>
          <a:prstGeom prst="rect">
            <a:avLst/>
          </a:prstGeom>
          <a:noFill/>
        </p:spPr>
        <p:txBody>
          <a:bodyPr wrap="square" rtlCol="0">
            <a:spAutoFit/>
          </a:bodyPr>
          <a:lstStyle/>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Conjunto (sistema) de factores biofísicos y sociales que interactúan de manera resiliente y </a:t>
            </a:r>
            <a:r>
              <a:rPr lang="en-ES" sz="2500" b="1" dirty="0">
                <a:latin typeface="Arial" panose="020B0604020202020204" pitchFamily="34" charset="0"/>
                <a:cs typeface="Arial" panose="020B0604020202020204" pitchFamily="34" charset="0"/>
              </a:rPr>
              <a:t>sostenible</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Sistema complejo adaptativo en el que hay jerarquías de escala en distintos planos:</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Espacial.</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Temporal.</a:t>
            </a:r>
          </a:p>
          <a:p>
            <a:pPr marL="742950" lvl="1"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Organizativo.</a:t>
            </a:r>
          </a:p>
        </p:txBody>
      </p:sp>
    </p:spTree>
    <p:extLst>
      <p:ext uri="{BB962C8B-B14F-4D97-AF65-F5344CB8AC3E}">
        <p14:creationId xmlns:p14="http://schemas.microsoft.com/office/powerpoint/2010/main" val="2165724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347472"/>
            <a:ext cx="5724644"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Implicaciones del concepto</a:t>
            </a:r>
          </a:p>
        </p:txBody>
      </p:sp>
      <p:sp>
        <p:nvSpPr>
          <p:cNvPr id="3" name="TextBox 2">
            <a:extLst>
              <a:ext uri="{FF2B5EF4-FFF2-40B4-BE49-F238E27FC236}">
                <a16:creationId xmlns:a16="http://schemas.microsoft.com/office/drawing/2014/main" id="{91FD0B18-1623-4D12-D9EF-093098A75DF3}"/>
              </a:ext>
            </a:extLst>
          </p:cNvPr>
          <p:cNvSpPr txBox="1"/>
          <p:nvPr/>
        </p:nvSpPr>
        <p:spPr>
          <a:xfrm>
            <a:off x="731520" y="1883664"/>
            <a:ext cx="9875520" cy="3939540"/>
          </a:xfrm>
          <a:prstGeom prst="rect">
            <a:avLst/>
          </a:prstGeom>
          <a:noFill/>
        </p:spPr>
        <p:txBody>
          <a:bodyPr wrap="square" rtlCol="0">
            <a:spAutoFit/>
          </a:bodyPr>
          <a:lstStyle/>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Trascendemos la idea de Naturaleza sin humanos. </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También deja de tener sentido la idea de sociedad independiente de la Naturaleza.</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Límites biofísicos para el crecimiento de las sociedades humanas.</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Su análisis requiere visiones interdisciplinarias y multitud de métodos.</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No cabe un análisis reduccionista y mecanicista.</a:t>
            </a:r>
          </a:p>
          <a:p>
            <a:pPr marL="285750" indent="-285750">
              <a:buFont typeface="Arial" panose="020B0604020202020204" pitchFamily="34" charset="0"/>
              <a:buChar char="•"/>
            </a:pPr>
            <a:r>
              <a:rPr lang="en-ES" sz="2500" dirty="0">
                <a:latin typeface="Arial" panose="020B0604020202020204" pitchFamily="34" charset="0"/>
                <a:cs typeface="Arial" panose="020B0604020202020204" pitchFamily="34" charset="0"/>
              </a:rPr>
              <a:t>Marco conceptual teórico que nos acerca a la sostenibilidad (y, en nuestro caso, a la gestión de ecosistemas).</a:t>
            </a:r>
          </a:p>
          <a:p>
            <a:pPr marL="285750" indent="-285750">
              <a:buFont typeface="Arial" panose="020B0604020202020204" pitchFamily="34" charset="0"/>
              <a:buChar char="•"/>
            </a:pPr>
            <a:endParaRPr lang="en-ES" sz="25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381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9597499"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Jerarquías de escala en los socioecosistemas</a:t>
            </a:r>
          </a:p>
        </p:txBody>
      </p:sp>
      <p:grpSp>
        <p:nvGrpSpPr>
          <p:cNvPr id="10" name="Group 9">
            <a:extLst>
              <a:ext uri="{FF2B5EF4-FFF2-40B4-BE49-F238E27FC236}">
                <a16:creationId xmlns:a16="http://schemas.microsoft.com/office/drawing/2014/main" id="{3E5E2C29-8552-5C36-18A5-353BB44E4E57}"/>
              </a:ext>
            </a:extLst>
          </p:cNvPr>
          <p:cNvGrpSpPr/>
          <p:nvPr/>
        </p:nvGrpSpPr>
        <p:grpSpPr>
          <a:xfrm>
            <a:off x="2040423" y="1446579"/>
            <a:ext cx="7772400" cy="5237685"/>
            <a:chOff x="1967271" y="1428291"/>
            <a:chExt cx="7772400" cy="5237685"/>
          </a:xfrm>
        </p:grpSpPr>
        <p:pic>
          <p:nvPicPr>
            <p:cNvPr id="7" name="Picture 6" descr="A diagram of a diagram of a global environment&#10;&#10;Description automatically generated with medium confidence">
              <a:extLst>
                <a:ext uri="{FF2B5EF4-FFF2-40B4-BE49-F238E27FC236}">
                  <a16:creationId xmlns:a16="http://schemas.microsoft.com/office/drawing/2014/main" id="{3657631D-053C-D4FD-43CA-E1D1CB49C0F0}"/>
                </a:ext>
              </a:extLst>
            </p:cNvPr>
            <p:cNvPicPr>
              <a:picLocks noChangeAspect="1"/>
            </p:cNvPicPr>
            <p:nvPr/>
          </p:nvPicPr>
          <p:blipFill>
            <a:blip r:embed="rId3"/>
            <a:stretch>
              <a:fillRect/>
            </a:stretch>
          </p:blipFill>
          <p:spPr>
            <a:xfrm>
              <a:off x="1967271" y="1428291"/>
              <a:ext cx="7772400" cy="5237685"/>
            </a:xfrm>
            <a:prstGeom prst="rect">
              <a:avLst/>
            </a:prstGeom>
            <a:ln>
              <a:solidFill>
                <a:schemeClr val="tx1"/>
              </a:solidFill>
            </a:ln>
          </p:spPr>
        </p:pic>
        <p:cxnSp>
          <p:nvCxnSpPr>
            <p:cNvPr id="9" name="Straight Arrow Connector 8">
              <a:extLst>
                <a:ext uri="{FF2B5EF4-FFF2-40B4-BE49-F238E27FC236}">
                  <a16:creationId xmlns:a16="http://schemas.microsoft.com/office/drawing/2014/main" id="{CB46F391-FAFD-04B0-B68B-A58EB061FC6E}"/>
                </a:ext>
              </a:extLst>
            </p:cNvPr>
            <p:cNvCxnSpPr>
              <a:cxnSpLocks/>
            </p:cNvCxnSpPr>
            <p:nvPr/>
          </p:nvCxnSpPr>
          <p:spPr>
            <a:xfrm flipH="1" flipV="1">
              <a:off x="9099870" y="4370832"/>
              <a:ext cx="639801" cy="292608"/>
            </a:xfrm>
            <a:prstGeom prst="straightConnector1">
              <a:avLst/>
            </a:prstGeom>
            <a:ln w="1047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6" name="Picture 5" descr="A diagram of a diagram of a global environment&#10;&#10;Description automatically generated with medium confidence">
            <a:extLst>
              <a:ext uri="{FF2B5EF4-FFF2-40B4-BE49-F238E27FC236}">
                <a16:creationId xmlns:a16="http://schemas.microsoft.com/office/drawing/2014/main" id="{6A13F6BC-32A6-7BEF-2D40-AF5590CC75C9}"/>
              </a:ext>
            </a:extLst>
          </p:cNvPr>
          <p:cNvPicPr>
            <a:picLocks noChangeAspect="1"/>
          </p:cNvPicPr>
          <p:nvPr/>
        </p:nvPicPr>
        <p:blipFill>
          <a:blip r:embed="rId3"/>
          <a:stretch>
            <a:fillRect/>
          </a:stretch>
        </p:blipFill>
        <p:spPr>
          <a:xfrm>
            <a:off x="1342767" y="993803"/>
            <a:ext cx="7772400" cy="5237685"/>
          </a:xfrm>
          <a:prstGeom prst="rect">
            <a:avLst/>
          </a:prstGeom>
          <a:ln>
            <a:solidFill>
              <a:schemeClr val="tx1"/>
            </a:solidFill>
          </a:ln>
        </p:spPr>
      </p:pic>
    </p:spTree>
    <p:extLst>
      <p:ext uri="{BB962C8B-B14F-4D97-AF65-F5344CB8AC3E}">
        <p14:creationId xmlns:p14="http://schemas.microsoft.com/office/powerpoint/2010/main" val="1670469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group of women carrying grain&#10;&#10;Description automatically generated">
            <a:extLst>
              <a:ext uri="{FF2B5EF4-FFF2-40B4-BE49-F238E27FC236}">
                <a16:creationId xmlns:a16="http://schemas.microsoft.com/office/drawing/2014/main" id="{A290E1AE-7FF1-BDF2-E886-7CAF6EF06D21}"/>
              </a:ext>
            </a:extLst>
          </p:cNvPr>
          <p:cNvPicPr>
            <a:picLocks noChangeAspect="1"/>
          </p:cNvPicPr>
          <p:nvPr/>
        </p:nvPicPr>
        <p:blipFill>
          <a:blip r:embed="rId3"/>
          <a:stretch>
            <a:fillRect/>
          </a:stretch>
        </p:blipFill>
        <p:spPr>
          <a:xfrm>
            <a:off x="1045304" y="1562517"/>
            <a:ext cx="2439596" cy="4730694"/>
          </a:xfrm>
          <a:prstGeom prst="rect">
            <a:avLst/>
          </a:prstGeom>
        </p:spPr>
      </p:pic>
      <p:pic>
        <p:nvPicPr>
          <p:cNvPr id="11" name="Picture 10" descr="A lobster on a rock&#10;&#10;Description automatically generated">
            <a:extLst>
              <a:ext uri="{FF2B5EF4-FFF2-40B4-BE49-F238E27FC236}">
                <a16:creationId xmlns:a16="http://schemas.microsoft.com/office/drawing/2014/main" id="{34C1ECE7-30E7-8738-AFFB-AC6F07AE8313}"/>
              </a:ext>
            </a:extLst>
          </p:cNvPr>
          <p:cNvPicPr>
            <a:picLocks noChangeAspect="1"/>
          </p:cNvPicPr>
          <p:nvPr/>
        </p:nvPicPr>
        <p:blipFill>
          <a:blip r:embed="rId4"/>
          <a:stretch>
            <a:fillRect/>
          </a:stretch>
        </p:blipFill>
        <p:spPr>
          <a:xfrm>
            <a:off x="4305592" y="1530406"/>
            <a:ext cx="2558000" cy="4730695"/>
          </a:xfrm>
          <a:prstGeom prst="rect">
            <a:avLst/>
          </a:prstGeom>
        </p:spPr>
      </p:pic>
      <p:pic>
        <p:nvPicPr>
          <p:cNvPr id="13" name="Picture 12" descr="A whale watching and a whale watching&#10;&#10;Description automatically generated with medium confidence">
            <a:extLst>
              <a:ext uri="{FF2B5EF4-FFF2-40B4-BE49-F238E27FC236}">
                <a16:creationId xmlns:a16="http://schemas.microsoft.com/office/drawing/2014/main" id="{3730B44B-1C39-B08A-48EB-6DFE3BB0B68F}"/>
              </a:ext>
            </a:extLst>
          </p:cNvPr>
          <p:cNvPicPr>
            <a:picLocks noChangeAspect="1"/>
          </p:cNvPicPr>
          <p:nvPr/>
        </p:nvPicPr>
        <p:blipFill>
          <a:blip r:embed="rId5"/>
          <a:stretch>
            <a:fillRect/>
          </a:stretch>
        </p:blipFill>
        <p:spPr>
          <a:xfrm>
            <a:off x="7684284" y="1546462"/>
            <a:ext cx="2247615" cy="4762804"/>
          </a:xfrm>
          <a:prstGeom prst="rect">
            <a:avLst/>
          </a:prstGeom>
        </p:spPr>
      </p:pic>
    </p:spTree>
    <p:extLst>
      <p:ext uri="{BB962C8B-B14F-4D97-AF65-F5344CB8AC3E}">
        <p14:creationId xmlns:p14="http://schemas.microsoft.com/office/powerpoint/2010/main" val="2283375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4" name="Picture 2">
            <a:extLst>
              <a:ext uri="{FF2B5EF4-FFF2-40B4-BE49-F238E27FC236}">
                <a16:creationId xmlns:a16="http://schemas.microsoft.com/office/drawing/2014/main" id="{132A778D-43C4-CEBB-E2C1-734080734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2223" y="1253407"/>
            <a:ext cx="8547553" cy="5455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918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6" name="Picture 5" descr="A chart with green and blue text&#10;&#10;Description automatically generated">
            <a:extLst>
              <a:ext uri="{FF2B5EF4-FFF2-40B4-BE49-F238E27FC236}">
                <a16:creationId xmlns:a16="http://schemas.microsoft.com/office/drawing/2014/main" id="{262E1BF7-17BB-AE48-B096-68FAECE099C1}"/>
              </a:ext>
            </a:extLst>
          </p:cNvPr>
          <p:cNvPicPr>
            <a:picLocks noChangeAspect="1"/>
          </p:cNvPicPr>
          <p:nvPr/>
        </p:nvPicPr>
        <p:blipFill>
          <a:blip r:embed="rId3"/>
          <a:stretch>
            <a:fillRect/>
          </a:stretch>
        </p:blipFill>
        <p:spPr>
          <a:xfrm>
            <a:off x="1353820" y="1280839"/>
            <a:ext cx="7936484" cy="5129679"/>
          </a:xfrm>
          <a:prstGeom prst="rect">
            <a:avLst/>
          </a:prstGeom>
        </p:spPr>
      </p:pic>
    </p:spTree>
    <p:extLst>
      <p:ext uri="{BB962C8B-B14F-4D97-AF65-F5344CB8AC3E}">
        <p14:creationId xmlns:p14="http://schemas.microsoft.com/office/powerpoint/2010/main" val="35605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5" name="Picture 4" descr="A chart with text on it&#10;&#10;Description automatically generated">
            <a:extLst>
              <a:ext uri="{FF2B5EF4-FFF2-40B4-BE49-F238E27FC236}">
                <a16:creationId xmlns:a16="http://schemas.microsoft.com/office/drawing/2014/main" id="{26F7A66C-56A6-BB99-A494-99ECB91A1750}"/>
              </a:ext>
            </a:extLst>
          </p:cNvPr>
          <p:cNvPicPr>
            <a:picLocks noChangeAspect="1"/>
          </p:cNvPicPr>
          <p:nvPr/>
        </p:nvPicPr>
        <p:blipFill>
          <a:blip r:embed="rId3"/>
          <a:stretch>
            <a:fillRect/>
          </a:stretch>
        </p:blipFill>
        <p:spPr>
          <a:xfrm>
            <a:off x="715263" y="1530406"/>
            <a:ext cx="10258521" cy="4930592"/>
          </a:xfrm>
          <a:prstGeom prst="rect">
            <a:avLst/>
          </a:prstGeom>
        </p:spPr>
      </p:pic>
    </p:spTree>
    <p:extLst>
      <p:ext uri="{BB962C8B-B14F-4D97-AF65-F5344CB8AC3E}">
        <p14:creationId xmlns:p14="http://schemas.microsoft.com/office/powerpoint/2010/main" val="3194755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5C66FDA-3769-518C-17E3-A1243F50DE97}"/>
              </a:ext>
            </a:extLst>
          </p:cNvPr>
          <p:cNvSpPr txBox="1"/>
          <p:nvPr/>
        </p:nvSpPr>
        <p:spPr>
          <a:xfrm>
            <a:off x="430218" y="237744"/>
            <a:ext cx="6109365" cy="646331"/>
          </a:xfrm>
          <a:prstGeom prst="rect">
            <a:avLst/>
          </a:prstGeom>
          <a:noFill/>
        </p:spPr>
        <p:txBody>
          <a:bodyPr wrap="none" rtlCol="0">
            <a:spAutoFit/>
          </a:bodyPr>
          <a:lstStyle/>
          <a:p>
            <a:r>
              <a:rPr lang="en-ES" sz="3600" dirty="0">
                <a:latin typeface="Arial" panose="020B0604020202020204" pitchFamily="34" charset="0"/>
                <a:cs typeface="Arial" panose="020B0604020202020204" pitchFamily="34" charset="0"/>
              </a:rPr>
              <a:t>Servicios de los ecosistemas</a:t>
            </a:r>
          </a:p>
        </p:txBody>
      </p:sp>
      <p:sp>
        <p:nvSpPr>
          <p:cNvPr id="3" name="TextBox 2">
            <a:extLst>
              <a:ext uri="{FF2B5EF4-FFF2-40B4-BE49-F238E27FC236}">
                <a16:creationId xmlns:a16="http://schemas.microsoft.com/office/drawing/2014/main" id="{ED6CACD0-833C-847C-3D82-22C38A4C922B}"/>
              </a:ext>
            </a:extLst>
          </p:cNvPr>
          <p:cNvSpPr txBox="1"/>
          <p:nvPr/>
        </p:nvSpPr>
        <p:spPr>
          <a:xfrm>
            <a:off x="430218" y="884075"/>
            <a:ext cx="6472285" cy="369332"/>
          </a:xfrm>
          <a:prstGeom prst="rect">
            <a:avLst/>
          </a:prstGeom>
          <a:noFill/>
        </p:spPr>
        <p:txBody>
          <a:bodyPr wrap="none" rtlCol="0">
            <a:spAutoFit/>
          </a:bodyPr>
          <a:lstStyle/>
          <a:p>
            <a:r>
              <a:rPr lang="en-GB" dirty="0"/>
              <a:t>B</a:t>
            </a:r>
            <a:r>
              <a:rPr lang="en-ES" dirty="0"/>
              <a:t>ienes y servicios suministrados por los ecosistemas a los humanos.</a:t>
            </a:r>
          </a:p>
        </p:txBody>
      </p:sp>
      <p:pic>
        <p:nvPicPr>
          <p:cNvPr id="6" name="Picture 5" descr="A green rectangular box with text&#10;&#10;Description automatically generated with medium confidence">
            <a:extLst>
              <a:ext uri="{FF2B5EF4-FFF2-40B4-BE49-F238E27FC236}">
                <a16:creationId xmlns:a16="http://schemas.microsoft.com/office/drawing/2014/main" id="{D92B9524-DEC2-416B-BA38-2EB2DCB43B21}"/>
              </a:ext>
            </a:extLst>
          </p:cNvPr>
          <p:cNvPicPr>
            <a:picLocks noChangeAspect="1"/>
          </p:cNvPicPr>
          <p:nvPr/>
        </p:nvPicPr>
        <p:blipFill>
          <a:blip r:embed="rId3"/>
          <a:stretch>
            <a:fillRect/>
          </a:stretch>
        </p:blipFill>
        <p:spPr>
          <a:xfrm>
            <a:off x="1318006" y="1594021"/>
            <a:ext cx="8963890" cy="4379904"/>
          </a:xfrm>
          <a:prstGeom prst="rect">
            <a:avLst/>
          </a:prstGeom>
        </p:spPr>
      </p:pic>
    </p:spTree>
    <p:extLst>
      <p:ext uri="{BB962C8B-B14F-4D97-AF65-F5344CB8AC3E}">
        <p14:creationId xmlns:p14="http://schemas.microsoft.com/office/powerpoint/2010/main" val="2927723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TotalTime>
  <Words>401</Words>
  <Application>Microsoft Macintosh PowerPoint</Application>
  <PresentationFormat>Widescreen</PresentationFormat>
  <Paragraphs>59</Paragraphs>
  <Slides>14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Francisco Javier Bonet García</dc:creator>
  <cp:lastModifiedBy>Francisco Javier Bonet García</cp:lastModifiedBy>
  <cp:revision>1</cp:revision>
  <dcterms:created xsi:type="dcterms:W3CDTF">2023-10-02T19:42:57Z</dcterms:created>
  <dcterms:modified xsi:type="dcterms:W3CDTF">2023-10-03T07:51:53Z</dcterms:modified>
</cp:coreProperties>
</file>

<file path=docProps/thumbnail.jpeg>
</file>